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187" autoAdjust="0"/>
  </p:normalViewPr>
  <p:slideViewPr>
    <p:cSldViewPr snapToGrid="0">
      <p:cViewPr varScale="1">
        <p:scale>
          <a:sx n="76" d="100"/>
          <a:sy n="76" d="100"/>
        </p:scale>
        <p:origin x="126" y="6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27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64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4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1587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44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51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636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75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93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63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77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41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79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6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15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50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80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CBED46-6E41-4925-85AB-2931E8C35BB5}" type="datetimeFigureOut">
              <a:rPr lang="pl-PL" smtClean="0"/>
              <a:t>14.09.2020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C2686A-307F-4DE0-9EAC-380E6606CC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852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1636" y="-861545"/>
            <a:ext cx="8001000" cy="2971801"/>
          </a:xfrm>
        </p:spPr>
        <p:txBody>
          <a:bodyPr>
            <a:normAutofit/>
          </a:bodyPr>
          <a:lstStyle/>
          <a:p>
            <a:r>
              <a:rPr lang="pl-PL" dirty="0">
                <a:latin typeface="Algerian" panose="04020705040A02060702" pitchFamily="82" charset="0"/>
              </a:rPr>
              <a:t>Neolityczny przęślik          z Krakowa </a:t>
            </a:r>
            <a:r>
              <a:rPr lang="pl-PL" dirty="0" err="1">
                <a:latin typeface="Algerian" panose="04020705040A02060702" pitchFamily="82" charset="0"/>
              </a:rPr>
              <a:t>Pleszowa</a:t>
            </a:r>
            <a:r>
              <a:rPr lang="pl-PL" dirty="0"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647112" y="5832375"/>
            <a:ext cx="317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Opracowanie: Janusz Bober</a:t>
            </a:r>
          </a:p>
          <a:p>
            <a:r>
              <a:rPr lang="pl-PL" dirty="0"/>
              <a:t>                          Justyna Rodak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24073" r="13604" b="15370"/>
          <a:stretch/>
        </p:blipFill>
        <p:spPr>
          <a:xfrm>
            <a:off x="953236" y="2899692"/>
            <a:ext cx="4050564" cy="309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3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4501" y="0"/>
            <a:ext cx="7269746" cy="3679189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Przęślik z </a:t>
            </a:r>
            <a:r>
              <a:rPr lang="pl-PL" sz="2800" dirty="0" err="1">
                <a:solidFill>
                  <a:schemeClr val="tx1"/>
                </a:solidFill>
              </a:rPr>
              <a:t>Pleszowa</a:t>
            </a:r>
            <a:r>
              <a:rPr lang="pl-PL" sz="2800" dirty="0">
                <a:solidFill>
                  <a:schemeClr val="tx1"/>
                </a:solidFill>
              </a:rPr>
              <a:t> wykonany został około sześć tysięcy lat temu przez osobę należącą do społeczności tworzącej  tzw. kulturę lendzielską. Nadano mu kształt naczynia (amfory), jakich używała wówczas ta ludność.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1805" t="5459" r="6168" b="16437"/>
          <a:stretch/>
        </p:blipFill>
        <p:spPr>
          <a:xfrm>
            <a:off x="414420" y="3340100"/>
            <a:ext cx="3627586" cy="33975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1222" t="1396" r="10827" b="4513"/>
          <a:stretch/>
        </p:blipFill>
        <p:spPr>
          <a:xfrm>
            <a:off x="7908858" y="614852"/>
            <a:ext cx="2073914" cy="2533782"/>
          </a:xfrm>
          <a:prstGeom prst="rect">
            <a:avLst/>
          </a:prstGeom>
        </p:spPr>
      </p:pic>
      <p:pic>
        <p:nvPicPr>
          <p:cNvPr id="6" name="Obraz 5" descr="C:\Users\tomek\Desktop\NH digitalizacja\102-58_8_NH.234.18=4_1 przęślik\102-58_8_NH.234.18=4_1_7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10678" r="27109" b="16382"/>
          <a:stretch/>
        </p:blipFill>
        <p:spPr bwMode="auto">
          <a:xfrm>
            <a:off x="10177383" y="1388073"/>
            <a:ext cx="1733265" cy="1760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691349" y="3679189"/>
            <a:ext cx="37457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Przęślik ozdobiono rytymi liniami łamanymi i guzkami, a krawędź wylewu –  karbowaniem.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386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eelOff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7642"/>
            <a:ext cx="8534400" cy="3615267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Przęśliki to niewielkie krążki z otworem, będące ruchomą częścią drewnianego wrzeciona, czyli narzędzia służącego           do ręcznego skręcania włókien. </a:t>
            </a:r>
          </a:p>
          <a:p>
            <a:r>
              <a:rPr lang="pl-PL" sz="2400" dirty="0">
                <a:solidFill>
                  <a:schemeClr val="tx1"/>
                </a:solidFill>
              </a:rPr>
              <a:t>Starożytne przęśliki miały zróżnicowane kształty, najczęściej były kuliste lub dwustożkowate. Zdarzały się także bardziej urozmaicone formy.</a:t>
            </a:r>
          </a:p>
          <a:p>
            <a:r>
              <a:rPr lang="pl-PL" sz="2400" dirty="0">
                <a:solidFill>
                  <a:schemeClr val="tx1"/>
                </a:solidFill>
              </a:rPr>
              <a:t>Wykonywano także wrzeciona bez dodatkowego obciążenia czyli przęślika.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4721" t="8281" r="4814" b="7235"/>
          <a:stretch/>
        </p:blipFill>
        <p:spPr>
          <a:xfrm>
            <a:off x="3105387" y="3471706"/>
            <a:ext cx="2323626" cy="16289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5091" t="6401" r="18052" b="7698"/>
          <a:stretch/>
        </p:blipFill>
        <p:spPr>
          <a:xfrm>
            <a:off x="1045907" y="4065760"/>
            <a:ext cx="2147864" cy="20697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38895"/>
            <a:ext cx="2165657" cy="3485354"/>
          </a:xfrm>
          <a:prstGeom prst="rect">
            <a:avLst/>
          </a:prstGeom>
        </p:spPr>
      </p:pic>
      <p:pic>
        <p:nvPicPr>
          <p:cNvPr id="10" name="Obraz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5" t="38907" r="-2310" b="4593"/>
          <a:stretch/>
        </p:blipFill>
        <p:spPr bwMode="auto">
          <a:xfrm>
            <a:off x="6299158" y="4065760"/>
            <a:ext cx="2043099" cy="2152206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13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000">
        <p15:prstTrans prst="pageCurlDouble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578" y="187467"/>
            <a:ext cx="11267246" cy="3615267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Przęśliki przede wszystkim mają za zadanie zwiększać ciężar wrzeciona, co ułatwia ruch obrotowy oraz utrzymuje przez dłuższy czas jego stałą prędkość. Ma to bezpośredni wpływ na grubość, równomierność i skręcenie wykonywanej nici. Dobór parametrów wrzeciona i przęślika warunkuje wykorzystywany w przędzeniu surowiec. Muszą być wzięte pod uwagę parametry włókien, ich długość, elastyczność i sczepność. Odpowiednia waga i średnica przęślika pozwalają uzyskać przędzę o różnej grubości i różnym stopniu skręcenia.</a:t>
            </a:r>
          </a:p>
          <a:p>
            <a:r>
              <a:rPr lang="pl-PL" sz="2400" dirty="0">
                <a:solidFill>
                  <a:schemeClr val="tx1"/>
                </a:solidFill>
              </a:rPr>
              <a:t>Zakładanie przęślików zapobiega także zsuwaniu się nici nawiniętych na wrzecionie.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1CABD"/>
              </a:clrFrom>
              <a:clrTo>
                <a:srgbClr val="D1CABD">
                  <a:alpha val="0"/>
                </a:srgbClr>
              </a:clrTo>
            </a:clrChange>
          </a:blip>
          <a:srcRect t="4732" r="4740" b="25315"/>
          <a:stretch/>
        </p:blipFill>
        <p:spPr>
          <a:xfrm flipH="1">
            <a:off x="2442948" y="3898268"/>
            <a:ext cx="5554640" cy="26173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37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3000">
        <p14:shred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203" y="452824"/>
            <a:ext cx="7960272" cy="3615267"/>
          </a:xfrm>
        </p:spPr>
        <p:txBody>
          <a:bodyPr>
            <a:normAutofit lnSpcReduction="10000"/>
          </a:bodyPr>
          <a:lstStyle/>
          <a:p>
            <a:r>
              <a:rPr lang="pl-PL" sz="2500" dirty="0">
                <a:solidFill>
                  <a:schemeClr val="tx1"/>
                </a:solidFill>
              </a:rPr>
              <a:t>Przęśliki często występują na stanowiskach archeologicznych począwszy od okresu neolitu,                  aż po późne średniowiecze. Wykonywano je    najczęściej z gliny, niekiedy bogato ornamentując. Spotykamy również przęśliki z łatwo obrabialnych łupków wapienia, ołowiu czy bursztynu.</a:t>
            </a:r>
          </a:p>
          <a:p>
            <a:r>
              <a:rPr lang="pl-PL" sz="2500" dirty="0">
                <a:solidFill>
                  <a:schemeClr val="tx1"/>
                </a:solidFill>
              </a:rPr>
              <a:t>W średniowieczu popularne były, importowane z Rusi, przęśliki z łupku owruckiego (nazwa pochodzi   od miejscowości </a:t>
            </a:r>
            <a:r>
              <a:rPr lang="pl-PL" sz="2500" dirty="0" err="1">
                <a:solidFill>
                  <a:schemeClr val="tx1"/>
                </a:solidFill>
              </a:rPr>
              <a:t>Owrucz</a:t>
            </a:r>
            <a:r>
              <a:rPr lang="pl-PL" sz="2500" dirty="0">
                <a:solidFill>
                  <a:schemeClr val="tx1"/>
                </a:solidFill>
              </a:rPr>
              <a:t>).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52" y="4486983"/>
            <a:ext cx="2256405" cy="18178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11" y="378368"/>
            <a:ext cx="4023053" cy="23511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0613" y="5583561"/>
            <a:ext cx="923544" cy="9662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89" y="4142547"/>
            <a:ext cx="3852043" cy="216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70" y="3357789"/>
            <a:ext cx="904244" cy="8768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82" y="4486983"/>
            <a:ext cx="924621" cy="8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0">
        <p14:vortex dir="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611" y="761257"/>
            <a:ext cx="8257773" cy="1452256"/>
          </a:xfrm>
        </p:spPr>
        <p:txBody>
          <a:bodyPr>
            <a:noAutofit/>
          </a:bodyPr>
          <a:lstStyle/>
          <a:p>
            <a:r>
              <a:rPr lang="pl-PL" sz="2600" dirty="0">
                <a:solidFill>
                  <a:schemeClr val="tx1"/>
                </a:solidFill>
              </a:rPr>
              <a:t>Początki włókiennictwa, a z nimi pierwsze przęśliki wiążą się z osiadłym trybem życia. Wraz  ze zbożami udomowiono także len, który początkowo wykorzystywano do produkcji oleju z nasion. Z czasem zaczęto także wykorzystywać jego włókna do produkcji tekstyliów.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16746" t="18731"/>
          <a:stretch/>
        </p:blipFill>
        <p:spPr>
          <a:xfrm>
            <a:off x="8544707" y="174404"/>
            <a:ext cx="2921222" cy="33337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32729" y="3141138"/>
            <a:ext cx="3599656" cy="3175406"/>
          </a:xfrm>
          <a:prstGeom prst="rect">
            <a:avLst/>
          </a:prstGeom>
        </p:spPr>
      </p:pic>
      <p:pic>
        <p:nvPicPr>
          <p:cNvPr id="7" name="Obraz 6" descr="C:\Users\Justyna\Desktop\przęślik ostatni\DSC015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8868" b="3204"/>
          <a:stretch/>
        </p:blipFill>
        <p:spPr bwMode="auto">
          <a:xfrm>
            <a:off x="596107" y="3119637"/>
            <a:ext cx="3924300" cy="3196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948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fracture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67500" y="3404614"/>
            <a:ext cx="1604114" cy="16041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495" y="554808"/>
            <a:ext cx="5265307" cy="38970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41300" y="4558352"/>
            <a:ext cx="94995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/>
              <a:t>Ważny surowiec włókienniczy, jakim jest wełna (runo owiec), mimo tego, choć łatwiejszy w obróbce niż włókna roślinne, stał się dostępny dużo później. Związane to było z udomowieniem owiec, co nastąpiło pod koniec neolitu i na początku epoki brązu. </a:t>
            </a:r>
          </a:p>
        </p:txBody>
      </p:sp>
    </p:spTree>
    <p:extLst>
      <p:ext uri="{BB962C8B-B14F-4D97-AF65-F5344CB8AC3E}">
        <p14:creationId xmlns:p14="http://schemas.microsoft.com/office/powerpoint/2010/main" val="241248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210" y="178493"/>
            <a:ext cx="6091522" cy="3615267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Z czasem wrzeciona były wykonywane w całości z twardego drewna - wytaczane na tokarce.</a:t>
            </a:r>
          </a:p>
          <a:p>
            <a:r>
              <a:rPr lang="pl-PL" sz="2800" dirty="0">
                <a:solidFill>
                  <a:schemeClr val="tx1"/>
                </a:solidFill>
              </a:rPr>
              <a:t> Choć w średniowieczu wynaleziono kołowrotek, wrzeciona przetrwały do dziś.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7295" b="19529"/>
          <a:stretch/>
        </p:blipFill>
        <p:spPr>
          <a:xfrm>
            <a:off x="493664" y="3890216"/>
            <a:ext cx="4556008" cy="25017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b="13632"/>
          <a:stretch/>
        </p:blipFill>
        <p:spPr>
          <a:xfrm>
            <a:off x="6373504" y="323443"/>
            <a:ext cx="3857625" cy="47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21580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612" y="1842448"/>
            <a:ext cx="6904701" cy="3164672"/>
          </a:xfrm>
        </p:spPr>
        <p:txBody>
          <a:bodyPr>
            <a:normAutofit fontScale="90000"/>
          </a:bodyPr>
          <a:lstStyle/>
          <a:p>
            <a:r>
              <a:rPr lang="pl-PL" sz="2200" dirty="0" err="1"/>
              <a:t>Bibilografia</a:t>
            </a:r>
            <a:r>
              <a:rPr lang="pl-PL" sz="2200" dirty="0"/>
              <a:t>:</a:t>
            </a:r>
            <a:br>
              <a:rPr lang="pl-PL" sz="2200" dirty="0"/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Przymorska-Sztuczka, „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Przęśliki i ciężarki tkackie – niedoceniane źródła archeologiczne do poznania włókiennictwa społeczności łużyckich”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Śląskie Sprawozdania Archeologiczne, t. 60/1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700" dirty="0"/>
              <a:t>Zdjęcia:</a:t>
            </a:r>
            <a:br>
              <a:rPr lang="pl-PL" dirty="0"/>
            </a:br>
            <a:r>
              <a:rPr lang="pl-PL" sz="1800" dirty="0"/>
              <a:t>Janusz Bober</a:t>
            </a:r>
            <a:br>
              <a:rPr lang="pl-PL" sz="1800" dirty="0"/>
            </a:br>
            <a:r>
              <a:rPr lang="pl-PL" sz="1800" dirty="0"/>
              <a:t>Agnieszka Susuł</a:t>
            </a:r>
            <a:br>
              <a:rPr lang="pl-PL" sz="1800" dirty="0"/>
            </a:br>
            <a:r>
              <a:rPr lang="pl-PL" sz="1800" dirty="0"/>
              <a:t>Irena Wójcik</a:t>
            </a:r>
            <a:br>
              <a:rPr lang="pl-PL" sz="1800" dirty="0"/>
            </a:br>
            <a:r>
              <a:rPr lang="pl-PL" sz="1800" dirty="0"/>
              <a:t>OLGA RODAK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8327" flipH="1">
            <a:off x="6416269" y="2027766"/>
            <a:ext cx="4893486" cy="2334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12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erris dir="l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Wycinek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619</TotalTime>
  <Words>422</Words>
  <Application>Microsoft Office PowerPoint</Application>
  <PresentationFormat>Panoramiczny</PresentationFormat>
  <Paragraphs>17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Algerian</vt:lpstr>
      <vt:lpstr>Candara</vt:lpstr>
      <vt:lpstr>Times New Roman</vt:lpstr>
      <vt:lpstr>Wingdings 3</vt:lpstr>
      <vt:lpstr>Wycinek</vt:lpstr>
      <vt:lpstr>Neolityczny przęślik          z Krakowa Pleszowa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Bibilografia: M. Przymorska-Sztuczka, „Przęśliki i ciężarki tkackie – niedoceniane źródła archeologiczne do poznania włókiennictwa społeczności łużyckich”, Śląskie Sprawozdania Archeologiczne, t. 60/1       Zdjęcia: Janusz Bober Agnieszka Susuł Irena Wójcik OLGA RODAK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Neolityczny przęślik z Krakowa Pleszowa.</dc:title>
  <dc:creator>Użytkownik systemu Windows</dc:creator>
  <cp:lastModifiedBy>JB</cp:lastModifiedBy>
  <cp:revision>45</cp:revision>
  <dcterms:created xsi:type="dcterms:W3CDTF">2020-05-26T10:30:02Z</dcterms:created>
  <dcterms:modified xsi:type="dcterms:W3CDTF">2020-09-14T12:16:57Z</dcterms:modified>
</cp:coreProperties>
</file>